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Roboto Slab" charset="1" panose="00000000000000000000"/>
      <p:regular r:id="rId23"/>
    </p:embeddedFont>
    <p:embeddedFont>
      <p:font typeface="Roboto Slab Bold" charset="1" panose="00000000000000000000"/>
      <p:regular r:id="rId24"/>
    </p:embeddedFont>
    <p:embeddedFont>
      <p:font typeface="Open Sans Bold" charset="1" panose="020B0806030504020204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153685" y="0"/>
            <a:ext cx="20441685" cy="12171320"/>
          </a:xfrm>
          <a:custGeom>
            <a:avLst/>
            <a:gdLst/>
            <a:ahLst/>
            <a:cxnLst/>
            <a:rect r="r" b="b" t="t" l="l"/>
            <a:pathLst>
              <a:path h="12171320" w="20441685">
                <a:moveTo>
                  <a:pt x="0" y="0"/>
                </a:moveTo>
                <a:lnTo>
                  <a:pt x="20441685" y="0"/>
                </a:lnTo>
                <a:lnTo>
                  <a:pt x="20441685" y="12171320"/>
                </a:lnTo>
                <a:lnTo>
                  <a:pt x="0" y="12171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5400000">
            <a:off x="3564531" y="-2929669"/>
            <a:ext cx="3355940" cy="12694954"/>
            <a:chOff x="0" y="0"/>
            <a:chExt cx="883869" cy="33435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83869" cy="3343527"/>
            </a:xfrm>
            <a:custGeom>
              <a:avLst/>
              <a:gdLst/>
              <a:ahLst/>
              <a:cxnLst/>
              <a:rect r="r" b="b" t="t" l="l"/>
              <a:pathLst>
                <a:path h="3343527" w="883869">
                  <a:moveTo>
                    <a:pt x="0" y="0"/>
                  </a:moveTo>
                  <a:lnTo>
                    <a:pt x="883869" y="0"/>
                  </a:lnTo>
                  <a:lnTo>
                    <a:pt x="883869" y="3343527"/>
                  </a:lnTo>
                  <a:lnTo>
                    <a:pt x="0" y="3343527"/>
                  </a:lnTo>
                  <a:close/>
                </a:path>
              </a:pathLst>
            </a:custGeom>
            <a:solidFill>
              <a:srgbClr val="000E4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83869" cy="33816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401969" y="4482655"/>
            <a:ext cx="4303080" cy="156762"/>
            <a:chOff x="0" y="0"/>
            <a:chExt cx="1133321" cy="412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33321" cy="41287"/>
            </a:xfrm>
            <a:custGeom>
              <a:avLst/>
              <a:gdLst/>
              <a:ahLst/>
              <a:cxnLst/>
              <a:rect r="r" b="b" t="t" l="l"/>
              <a:pathLst>
                <a:path h="41287" w="1133321">
                  <a:moveTo>
                    <a:pt x="0" y="0"/>
                  </a:moveTo>
                  <a:lnTo>
                    <a:pt x="1133321" y="0"/>
                  </a:lnTo>
                  <a:lnTo>
                    <a:pt x="1133321" y="41287"/>
                  </a:lnTo>
                  <a:lnTo>
                    <a:pt x="0" y="41287"/>
                  </a:lnTo>
                  <a:close/>
                </a:path>
              </a:pathLst>
            </a:custGeom>
            <a:solidFill>
              <a:srgbClr val="00E5C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133321" cy="793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401969" y="1938258"/>
            <a:ext cx="7891016" cy="279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-336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Charting a Course</a:t>
            </a:r>
          </a:p>
          <a:p>
            <a:pPr algn="l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pc="-336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with Data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Grey contours vector topography. Geographic mountain topography vector illustration. Topographic pattern texture. Map on land vector terrain. Elevation graphic contour height lines. Topographic map"/>
          <p:cNvSpPr/>
          <p:nvPr/>
        </p:nvSpPr>
        <p:spPr>
          <a:xfrm flipH="false" flipV="false" rot="-10800000">
            <a:off x="-111459" y="-668344"/>
            <a:ext cx="18399459" cy="10955344"/>
          </a:xfrm>
          <a:custGeom>
            <a:avLst/>
            <a:gdLst/>
            <a:ahLst/>
            <a:cxnLst/>
            <a:rect r="r" b="b" t="t" l="l"/>
            <a:pathLst>
              <a:path h="10955344" w="18399459">
                <a:moveTo>
                  <a:pt x="0" y="0"/>
                </a:moveTo>
                <a:lnTo>
                  <a:pt x="18399459" y="0"/>
                </a:lnTo>
                <a:lnTo>
                  <a:pt x="18399459" y="10955344"/>
                </a:lnTo>
                <a:lnTo>
                  <a:pt x="0" y="109553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97320" y="3573175"/>
            <a:ext cx="3388048" cy="4359851"/>
            <a:chOff x="0" y="0"/>
            <a:chExt cx="3133810" cy="40326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367528" y="3573175"/>
            <a:ext cx="3388048" cy="4359851"/>
            <a:chOff x="0" y="0"/>
            <a:chExt cx="3133810" cy="403268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3202632" y="3573175"/>
            <a:ext cx="3388048" cy="4359851"/>
            <a:chOff x="0" y="0"/>
            <a:chExt cx="3133810" cy="40326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5532424" y="3573175"/>
            <a:ext cx="3388048" cy="4359851"/>
            <a:chOff x="0" y="0"/>
            <a:chExt cx="3133810" cy="403268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2021039" y="6444513"/>
            <a:ext cx="2715079" cy="117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You Are Here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021039" y="3806468"/>
            <a:ext cx="731749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00E5C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620537" y="6739788"/>
            <a:ext cx="288202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Foundations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91247" y="3806468"/>
            <a:ext cx="731749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00E5C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526351" y="6444513"/>
            <a:ext cx="2715079" cy="117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Travel Notices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634182" y="3806468"/>
            <a:ext cx="731749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00E5C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56143" y="6444513"/>
            <a:ext cx="2715079" cy="117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Where to Next?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856143" y="3806468"/>
            <a:ext cx="731749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00E5C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Grey contours vector topography. Geographic mountain topography vector illustration. Topographic pattern texture. Map on land vector terrain. Elevation graphic contour height lines. Topographic map"/>
          <p:cNvSpPr/>
          <p:nvPr/>
        </p:nvSpPr>
        <p:spPr>
          <a:xfrm flipH="false" flipV="false" rot="0">
            <a:off x="-438653" y="-275660"/>
            <a:ext cx="19165305" cy="11411342"/>
          </a:xfrm>
          <a:custGeom>
            <a:avLst/>
            <a:gdLst/>
            <a:ahLst/>
            <a:cxnLst/>
            <a:rect r="r" b="b" t="t" l="l"/>
            <a:pathLst>
              <a:path h="11411342" w="19165305">
                <a:moveTo>
                  <a:pt x="0" y="0"/>
                </a:moveTo>
                <a:lnTo>
                  <a:pt x="19165306" y="0"/>
                </a:lnTo>
                <a:lnTo>
                  <a:pt x="19165306" y="11411342"/>
                </a:lnTo>
                <a:lnTo>
                  <a:pt x="0" y="11411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537695" y="7034106"/>
            <a:ext cx="1170374" cy="1938873"/>
          </a:xfrm>
          <a:custGeom>
            <a:avLst/>
            <a:gdLst/>
            <a:ahLst/>
            <a:cxnLst/>
            <a:rect r="r" b="b" t="t" l="l"/>
            <a:pathLst>
              <a:path h="1938873" w="1170374">
                <a:moveTo>
                  <a:pt x="0" y="0"/>
                </a:moveTo>
                <a:lnTo>
                  <a:pt x="1170374" y="0"/>
                </a:lnTo>
                <a:lnTo>
                  <a:pt x="1170374" y="1938873"/>
                </a:lnTo>
                <a:lnTo>
                  <a:pt x="0" y="1938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01054" y="3289242"/>
            <a:ext cx="628124" cy="964491"/>
          </a:xfrm>
          <a:custGeom>
            <a:avLst/>
            <a:gdLst/>
            <a:ahLst/>
            <a:cxnLst/>
            <a:rect r="r" b="b" t="t" l="l"/>
            <a:pathLst>
              <a:path h="964491" w="628124">
                <a:moveTo>
                  <a:pt x="0" y="0"/>
                </a:moveTo>
                <a:lnTo>
                  <a:pt x="628124" y="0"/>
                </a:lnTo>
                <a:lnTo>
                  <a:pt x="628124" y="964490"/>
                </a:lnTo>
                <a:lnTo>
                  <a:pt x="0" y="9644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926665" y="7419975"/>
            <a:ext cx="9901013" cy="1838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400"/>
              </a:lnSpc>
            </a:pPr>
            <a:r>
              <a:rPr lang="en-US" sz="12000" strike="noStrike">
                <a:solidFill>
                  <a:srgbClr val="000E44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You Are Here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926665" y="695684"/>
            <a:ext cx="628124" cy="964491"/>
          </a:xfrm>
          <a:custGeom>
            <a:avLst/>
            <a:gdLst/>
            <a:ahLst/>
            <a:cxnLst/>
            <a:rect r="r" b="b" t="t" l="l"/>
            <a:pathLst>
              <a:path h="964491" w="628124">
                <a:moveTo>
                  <a:pt x="0" y="0"/>
                </a:moveTo>
                <a:lnTo>
                  <a:pt x="628125" y="0"/>
                </a:lnTo>
                <a:lnTo>
                  <a:pt x="628125" y="964490"/>
                </a:lnTo>
                <a:lnTo>
                  <a:pt x="0" y="9644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4638" y="5964065"/>
            <a:ext cx="628124" cy="964491"/>
          </a:xfrm>
          <a:custGeom>
            <a:avLst/>
            <a:gdLst/>
            <a:ahLst/>
            <a:cxnLst/>
            <a:rect r="r" b="b" t="t" l="l"/>
            <a:pathLst>
              <a:path h="964491" w="628124">
                <a:moveTo>
                  <a:pt x="0" y="0"/>
                </a:moveTo>
                <a:lnTo>
                  <a:pt x="628124" y="0"/>
                </a:lnTo>
                <a:lnTo>
                  <a:pt x="628124" y="964491"/>
                </a:lnTo>
                <a:lnTo>
                  <a:pt x="0" y="9644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888980"/>
          </a:xfrm>
          <a:custGeom>
            <a:avLst/>
            <a:gdLst/>
            <a:ahLst/>
            <a:cxnLst/>
            <a:rect r="r" b="b" t="t" l="l"/>
            <a:pathLst>
              <a:path h="10888980" w="18288000">
                <a:moveTo>
                  <a:pt x="0" y="0"/>
                </a:moveTo>
                <a:lnTo>
                  <a:pt x="18288000" y="0"/>
                </a:lnTo>
                <a:lnTo>
                  <a:pt x="18288000" y="10888980"/>
                </a:lnTo>
                <a:lnTo>
                  <a:pt x="0" y="1088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3954397"/>
            <a:ext cx="18288000" cy="1828800"/>
            <a:chOff x="0" y="0"/>
            <a:chExt cx="4816593" cy="4816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481659"/>
            </a:xfrm>
            <a:custGeom>
              <a:avLst/>
              <a:gdLst/>
              <a:ahLst/>
              <a:cxnLst/>
              <a:rect r="r" b="b" t="t" l="l"/>
              <a:pathLst>
                <a:path h="48165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81659"/>
                  </a:lnTo>
                  <a:lnTo>
                    <a:pt x="0" y="481659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5197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true" rot="-9385043">
            <a:off x="4973975" y="2539093"/>
            <a:ext cx="9555546" cy="4082824"/>
          </a:xfrm>
          <a:custGeom>
            <a:avLst/>
            <a:gdLst/>
            <a:ahLst/>
            <a:cxnLst/>
            <a:rect r="r" b="b" t="t" l="l"/>
            <a:pathLst>
              <a:path h="4082824" w="9555546">
                <a:moveTo>
                  <a:pt x="0" y="4082824"/>
                </a:moveTo>
                <a:lnTo>
                  <a:pt x="9555546" y="4082824"/>
                </a:lnTo>
                <a:lnTo>
                  <a:pt x="9555546" y="0"/>
                </a:lnTo>
                <a:lnTo>
                  <a:pt x="0" y="0"/>
                </a:lnTo>
                <a:lnTo>
                  <a:pt x="0" y="408282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1954779" y="6130503"/>
            <a:ext cx="12673033" cy="1838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4400"/>
              </a:lnSpc>
            </a:pPr>
            <a:r>
              <a:rPr lang="en-US" sz="12000">
                <a:solidFill>
                  <a:srgbClr val="000E44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Where to Next?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374068" y="2286421"/>
            <a:ext cx="11749008" cy="6643085"/>
          </a:xfrm>
          <a:custGeom>
            <a:avLst/>
            <a:gdLst/>
            <a:ahLst/>
            <a:cxnLst/>
            <a:rect r="r" b="b" t="t" l="l"/>
            <a:pathLst>
              <a:path h="6643085" w="11749008">
                <a:moveTo>
                  <a:pt x="0" y="0"/>
                </a:moveTo>
                <a:lnTo>
                  <a:pt x="11749008" y="0"/>
                </a:lnTo>
                <a:lnTo>
                  <a:pt x="11749008" y="6643085"/>
                </a:lnTo>
                <a:lnTo>
                  <a:pt x="0" y="66430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w="9525" cap="sq">
            <a:solidFill>
              <a:srgbClr val="000000">
                <a:alpha val="88627"/>
              </a:srgbClr>
            </a:solidFill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-771301" y="832006"/>
            <a:ext cx="5305819" cy="1568611"/>
            <a:chOff x="0" y="0"/>
            <a:chExt cx="1397417" cy="4131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97417" cy="413132"/>
            </a:xfrm>
            <a:custGeom>
              <a:avLst/>
              <a:gdLst/>
              <a:ahLst/>
              <a:cxnLst/>
              <a:rect r="r" b="b" t="t" l="l"/>
              <a:pathLst>
                <a:path h="413132" w="1397417">
                  <a:moveTo>
                    <a:pt x="0" y="0"/>
                  </a:moveTo>
                  <a:lnTo>
                    <a:pt x="1397417" y="0"/>
                  </a:lnTo>
                  <a:lnTo>
                    <a:pt x="1397417" y="413132"/>
                  </a:lnTo>
                  <a:lnTo>
                    <a:pt x="0" y="413132"/>
                  </a:lnTo>
                  <a:close/>
                </a:path>
              </a:pathLst>
            </a:custGeom>
            <a:solidFill>
              <a:srgbClr val="000E4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97417" cy="4512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122712" y="952500"/>
            <a:ext cx="12136588" cy="8281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 u="none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Data is housed in operations specific programs or apps. Clinical data is one place, financial data in another, etc.</a:t>
            </a:r>
          </a:p>
          <a:p>
            <a:pPr algn="l" marL="0" indent="0" lvl="0">
              <a:lnSpc>
                <a:spcPts val="50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039"/>
              </a:lnSpc>
              <a:spcBef>
                <a:spcPct val="0"/>
              </a:spcBef>
            </a:pPr>
            <a:r>
              <a:rPr lang="en-US" sz="3599" u="none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 Problems</a:t>
            </a:r>
          </a:p>
          <a:p>
            <a:pPr algn="l" marL="0" indent="0" lvl="0">
              <a:lnSpc>
                <a:spcPts val="5039"/>
              </a:lnSpc>
              <a:spcBef>
                <a:spcPct val="0"/>
              </a:spcBef>
            </a:pPr>
          </a:p>
          <a:p>
            <a:pPr algn="l" marL="777235" indent="-388618" lvl="1">
              <a:lnSpc>
                <a:spcPts val="5039"/>
              </a:lnSpc>
              <a:spcBef>
                <a:spcPct val="0"/>
              </a:spcBef>
              <a:buFont typeface="Arial"/>
              <a:buChar char="•"/>
            </a:pPr>
            <a:r>
              <a:rPr lang="en-US" sz="3599" u="none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Systems weren’t designed for reporting.</a:t>
            </a:r>
          </a:p>
          <a:p>
            <a:pPr algn="l" marL="777235" indent="-388618" lvl="1">
              <a:lnSpc>
                <a:spcPts val="5039"/>
              </a:lnSpc>
              <a:spcBef>
                <a:spcPct val="0"/>
              </a:spcBef>
              <a:buFont typeface="Arial"/>
              <a:buChar char="•"/>
            </a:pPr>
            <a:r>
              <a:rPr lang="en-US" sz="3599" u="none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Can’t combine data easily</a:t>
            </a:r>
          </a:p>
          <a:p>
            <a:pPr algn="l" marL="777235" indent="-388618" lvl="1">
              <a:lnSpc>
                <a:spcPts val="5039"/>
              </a:lnSpc>
              <a:spcBef>
                <a:spcPct val="0"/>
              </a:spcBef>
              <a:buFont typeface="Arial"/>
              <a:buChar char="•"/>
            </a:pPr>
            <a:r>
              <a:rPr lang="en-US" sz="3599" u="none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Many prevent direct access to your data.</a:t>
            </a:r>
          </a:p>
          <a:p>
            <a:pPr algn="l" marL="0" indent="0" lvl="0">
              <a:lnSpc>
                <a:spcPts val="50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039"/>
              </a:lnSpc>
              <a:spcBef>
                <a:spcPct val="0"/>
              </a:spcBef>
            </a:pPr>
            <a:r>
              <a:rPr lang="en-US" sz="3599" u="none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 Advantages</a:t>
            </a:r>
          </a:p>
          <a:p>
            <a:pPr algn="l" marL="0" indent="0" lvl="0">
              <a:lnSpc>
                <a:spcPts val="5039"/>
              </a:lnSpc>
              <a:spcBef>
                <a:spcPct val="0"/>
              </a:spcBef>
            </a:pPr>
          </a:p>
          <a:p>
            <a:pPr algn="l" marL="777235" indent="-388618" lvl="1">
              <a:lnSpc>
                <a:spcPts val="5039"/>
              </a:lnSpc>
              <a:spcBef>
                <a:spcPct val="0"/>
              </a:spcBef>
              <a:buFont typeface="Arial"/>
              <a:buChar char="•"/>
            </a:pPr>
            <a:r>
              <a:rPr lang="en-US" sz="3599" u="none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Easier to maintain</a:t>
            </a:r>
          </a:p>
          <a:p>
            <a:pPr algn="l" marL="777235" indent="-388618" lvl="1">
              <a:lnSpc>
                <a:spcPts val="5039"/>
              </a:lnSpc>
              <a:spcBef>
                <a:spcPct val="0"/>
              </a:spcBef>
              <a:buFont typeface="Arial"/>
              <a:buChar char="•"/>
            </a:pPr>
            <a:r>
              <a:rPr lang="en-US" sz="3599" u="none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Can limit security risks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71550" y="1171575"/>
            <a:ext cx="4762500" cy="971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275"/>
              </a:lnSpc>
              <a:spcBef>
                <a:spcPct val="0"/>
              </a:spcBef>
            </a:pPr>
            <a:r>
              <a:rPr lang="en-US" sz="7500" u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Silos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5400000">
            <a:off x="-5374068" y="2286421"/>
            <a:ext cx="11749008" cy="6643085"/>
          </a:xfrm>
          <a:custGeom>
            <a:avLst/>
            <a:gdLst/>
            <a:ahLst/>
            <a:cxnLst/>
            <a:rect r="r" b="b" t="t" l="l"/>
            <a:pathLst>
              <a:path h="6643085" w="11749008">
                <a:moveTo>
                  <a:pt x="11749008" y="0"/>
                </a:moveTo>
                <a:lnTo>
                  <a:pt x="0" y="0"/>
                </a:lnTo>
                <a:lnTo>
                  <a:pt x="0" y="6643085"/>
                </a:lnTo>
                <a:lnTo>
                  <a:pt x="11749008" y="6643085"/>
                </a:lnTo>
                <a:lnTo>
                  <a:pt x="11749008" y="0"/>
                </a:lnTo>
                <a:close/>
              </a:path>
            </a:pathLst>
          </a:custGeom>
          <a:blipFill>
            <a:blip r:embed="rId2">
              <a:alphaModFix amt="8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w="9525" cap="sq">
            <a:solidFill>
              <a:srgbClr val="000000">
                <a:alpha val="88627"/>
              </a:srgbClr>
            </a:solidFill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-771301" y="832006"/>
            <a:ext cx="5305819" cy="1568611"/>
            <a:chOff x="0" y="0"/>
            <a:chExt cx="1397417" cy="4131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97417" cy="413132"/>
            </a:xfrm>
            <a:custGeom>
              <a:avLst/>
              <a:gdLst/>
              <a:ahLst/>
              <a:cxnLst/>
              <a:rect r="r" b="b" t="t" l="l"/>
              <a:pathLst>
                <a:path h="413132" w="1397417">
                  <a:moveTo>
                    <a:pt x="0" y="0"/>
                  </a:moveTo>
                  <a:lnTo>
                    <a:pt x="1397417" y="0"/>
                  </a:lnTo>
                  <a:lnTo>
                    <a:pt x="1397417" y="413132"/>
                  </a:lnTo>
                  <a:lnTo>
                    <a:pt x="0" y="413132"/>
                  </a:lnTo>
                  <a:close/>
                </a:path>
              </a:pathLst>
            </a:custGeom>
            <a:solidFill>
              <a:srgbClr val="000E4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97417" cy="4512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122712" y="977264"/>
            <a:ext cx="12136588" cy="8281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Data is gathered into a database using a table like</a:t>
            </a: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structure.</a:t>
            </a:r>
          </a:p>
          <a:p>
            <a:pPr algn="l">
              <a:lnSpc>
                <a:spcPts val="5039"/>
              </a:lnSpc>
            </a:pP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 Problems</a:t>
            </a:r>
          </a:p>
          <a:p>
            <a:pPr algn="l">
              <a:lnSpc>
                <a:spcPts val="5039"/>
              </a:lnSpc>
            </a:pP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S</a:t>
            </a: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truggle with clinical data analysis.</a:t>
            </a: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Difficult to maintain as org grows and changes.</a:t>
            </a:r>
          </a:p>
          <a:p>
            <a:pPr algn="l">
              <a:lnSpc>
                <a:spcPts val="5039"/>
              </a:lnSpc>
            </a:pP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 Advantages</a:t>
            </a:r>
          </a:p>
          <a:p>
            <a:pPr algn="l">
              <a:lnSpc>
                <a:spcPts val="5039"/>
              </a:lnSpc>
            </a:pP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They make sense to most people.</a:t>
            </a: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You can combine structured data from different functions to solve problems or gain insights.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9100" y="1282492"/>
            <a:ext cx="6441704" cy="781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723"/>
              </a:lnSpc>
              <a:spcBef>
                <a:spcPct val="0"/>
              </a:spcBef>
            </a:pPr>
            <a:r>
              <a:rPr lang="en-US" sz="5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Warehouse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5400000">
            <a:off x="-5374068" y="2286421"/>
            <a:ext cx="11749008" cy="6643085"/>
          </a:xfrm>
          <a:custGeom>
            <a:avLst/>
            <a:gdLst/>
            <a:ahLst/>
            <a:cxnLst/>
            <a:rect r="r" b="b" t="t" l="l"/>
            <a:pathLst>
              <a:path h="6643085" w="11749008">
                <a:moveTo>
                  <a:pt x="0" y="6643085"/>
                </a:moveTo>
                <a:lnTo>
                  <a:pt x="11749008" y="6643085"/>
                </a:lnTo>
                <a:lnTo>
                  <a:pt x="11749008" y="0"/>
                </a:lnTo>
                <a:lnTo>
                  <a:pt x="0" y="0"/>
                </a:lnTo>
                <a:lnTo>
                  <a:pt x="0" y="6643085"/>
                </a:lnTo>
                <a:close/>
              </a:path>
            </a:pathLst>
          </a:custGeom>
          <a:blipFill>
            <a:blip r:embed="rId2">
              <a:alphaModFix amt="8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w="9525" cap="sq">
            <a:solidFill>
              <a:srgbClr val="000000">
                <a:alpha val="88627"/>
              </a:srgbClr>
            </a:solidFill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-771301" y="832006"/>
            <a:ext cx="5305819" cy="1568611"/>
            <a:chOff x="0" y="0"/>
            <a:chExt cx="1397417" cy="4131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97417" cy="413132"/>
            </a:xfrm>
            <a:custGeom>
              <a:avLst/>
              <a:gdLst/>
              <a:ahLst/>
              <a:cxnLst/>
              <a:rect r="r" b="b" t="t" l="l"/>
              <a:pathLst>
                <a:path h="413132" w="1397417">
                  <a:moveTo>
                    <a:pt x="0" y="0"/>
                  </a:moveTo>
                  <a:lnTo>
                    <a:pt x="1397417" y="0"/>
                  </a:lnTo>
                  <a:lnTo>
                    <a:pt x="1397417" y="413132"/>
                  </a:lnTo>
                  <a:lnTo>
                    <a:pt x="0" y="413132"/>
                  </a:lnTo>
                  <a:close/>
                </a:path>
              </a:pathLst>
            </a:custGeom>
            <a:solidFill>
              <a:srgbClr val="000E4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97417" cy="4512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122712" y="1091992"/>
            <a:ext cx="12136588" cy="764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Snapshots of data from silos are pulled together in</a:t>
            </a: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one place for viewing.</a:t>
            </a:r>
          </a:p>
          <a:p>
            <a:pPr algn="l">
              <a:lnSpc>
                <a:spcPts val="5039"/>
              </a:lnSpc>
            </a:pP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 Problems</a:t>
            </a:r>
          </a:p>
          <a:p>
            <a:pPr algn="l">
              <a:lnSpc>
                <a:spcPts val="5039"/>
              </a:lnSpc>
            </a:pP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Limited to very specific reporting needs</a:t>
            </a: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Not all systems support automating this</a:t>
            </a:r>
          </a:p>
          <a:p>
            <a:pPr algn="l">
              <a:lnSpc>
                <a:spcPts val="5039"/>
              </a:lnSpc>
            </a:pP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 Advantages</a:t>
            </a:r>
          </a:p>
          <a:p>
            <a:pPr algn="l">
              <a:lnSpc>
                <a:spcPts val="5039"/>
              </a:lnSpc>
            </a:pP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Information from different org functions can be put next to each other on a screen for human analysis.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1126" y="1282492"/>
            <a:ext cx="6441704" cy="781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723"/>
              </a:lnSpc>
              <a:spcBef>
                <a:spcPct val="0"/>
              </a:spcBef>
            </a:pPr>
            <a:r>
              <a:rPr lang="en-US" sz="5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Streams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5400000">
            <a:off x="-5374068" y="2286421"/>
            <a:ext cx="11749008" cy="6643085"/>
          </a:xfrm>
          <a:custGeom>
            <a:avLst/>
            <a:gdLst/>
            <a:ahLst/>
            <a:cxnLst/>
            <a:rect r="r" b="b" t="t" l="l"/>
            <a:pathLst>
              <a:path h="6643085" w="11749008">
                <a:moveTo>
                  <a:pt x="11749008" y="6643085"/>
                </a:moveTo>
                <a:lnTo>
                  <a:pt x="0" y="6643085"/>
                </a:lnTo>
                <a:lnTo>
                  <a:pt x="0" y="0"/>
                </a:lnTo>
                <a:lnTo>
                  <a:pt x="11749008" y="0"/>
                </a:lnTo>
                <a:lnTo>
                  <a:pt x="11749008" y="6643085"/>
                </a:lnTo>
                <a:close/>
              </a:path>
            </a:pathLst>
          </a:custGeom>
          <a:blipFill>
            <a:blip r:embed="rId2">
              <a:alphaModFix amt="8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w="9525" cap="sq">
            <a:solidFill>
              <a:srgbClr val="000000">
                <a:alpha val="88627"/>
              </a:srgbClr>
            </a:solidFill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-771301" y="832006"/>
            <a:ext cx="5305819" cy="1568611"/>
            <a:chOff x="0" y="0"/>
            <a:chExt cx="1397417" cy="4131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97417" cy="413132"/>
            </a:xfrm>
            <a:custGeom>
              <a:avLst/>
              <a:gdLst/>
              <a:ahLst/>
              <a:cxnLst/>
              <a:rect r="r" b="b" t="t" l="l"/>
              <a:pathLst>
                <a:path h="413132" w="1397417">
                  <a:moveTo>
                    <a:pt x="0" y="0"/>
                  </a:moveTo>
                  <a:lnTo>
                    <a:pt x="1397417" y="0"/>
                  </a:lnTo>
                  <a:lnTo>
                    <a:pt x="1397417" y="413132"/>
                  </a:lnTo>
                  <a:lnTo>
                    <a:pt x="0" y="413132"/>
                  </a:lnTo>
                  <a:close/>
                </a:path>
              </a:pathLst>
            </a:custGeom>
            <a:solidFill>
              <a:srgbClr val="000E4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97417" cy="4512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122712" y="755806"/>
            <a:ext cx="12429783" cy="8919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Data is gathered in one place with various structures</a:t>
            </a: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and data types. </a:t>
            </a:r>
          </a:p>
          <a:p>
            <a:pPr algn="l">
              <a:lnSpc>
                <a:spcPts val="5039"/>
              </a:lnSpc>
            </a:pP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 Problems</a:t>
            </a:r>
          </a:p>
          <a:p>
            <a:pPr algn="l">
              <a:lnSpc>
                <a:spcPts val="5039"/>
              </a:lnSpc>
            </a:pP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Data Quality becomes operational responsibility.</a:t>
            </a: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Documentation of data structures is VERY important and often neglected.</a:t>
            </a:r>
          </a:p>
          <a:p>
            <a:pPr algn="l">
              <a:lnSpc>
                <a:spcPts val="5039"/>
              </a:lnSpc>
            </a:pP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 Advantages</a:t>
            </a:r>
          </a:p>
          <a:p>
            <a:pPr algn="l">
              <a:lnSpc>
                <a:spcPts val="5039"/>
              </a:lnSpc>
            </a:pP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They’re easier to maintain (at least, at our volumes).</a:t>
            </a: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Analytics tools like Power BI can be set up to make working with data friendly to end users.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282492"/>
            <a:ext cx="6441704" cy="781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723"/>
              </a:lnSpc>
              <a:spcBef>
                <a:spcPct val="0"/>
              </a:spcBef>
            </a:pPr>
            <a:r>
              <a:rPr lang="en-US" sz="5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Lake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374068" y="2286421"/>
            <a:ext cx="11749008" cy="6643085"/>
          </a:xfrm>
          <a:custGeom>
            <a:avLst/>
            <a:gdLst/>
            <a:ahLst/>
            <a:cxnLst/>
            <a:rect r="r" b="b" t="t" l="l"/>
            <a:pathLst>
              <a:path h="6643085" w="11749008">
                <a:moveTo>
                  <a:pt x="0" y="0"/>
                </a:moveTo>
                <a:lnTo>
                  <a:pt x="11749008" y="0"/>
                </a:lnTo>
                <a:lnTo>
                  <a:pt x="11749008" y="6643085"/>
                </a:lnTo>
                <a:lnTo>
                  <a:pt x="0" y="66430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w="9525" cap="sq">
            <a:solidFill>
              <a:srgbClr val="000000">
                <a:alpha val="88627"/>
              </a:srgbClr>
            </a:solidFill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-771301" y="832006"/>
            <a:ext cx="5305819" cy="1568611"/>
            <a:chOff x="0" y="0"/>
            <a:chExt cx="1397417" cy="4131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97417" cy="413132"/>
            </a:xfrm>
            <a:custGeom>
              <a:avLst/>
              <a:gdLst/>
              <a:ahLst/>
              <a:cxnLst/>
              <a:rect r="r" b="b" t="t" l="l"/>
              <a:pathLst>
                <a:path h="413132" w="1397417">
                  <a:moveTo>
                    <a:pt x="0" y="0"/>
                  </a:moveTo>
                  <a:lnTo>
                    <a:pt x="1397417" y="0"/>
                  </a:lnTo>
                  <a:lnTo>
                    <a:pt x="1397417" y="413132"/>
                  </a:lnTo>
                  <a:lnTo>
                    <a:pt x="0" y="413132"/>
                  </a:lnTo>
                  <a:close/>
                </a:path>
              </a:pathLst>
            </a:custGeom>
            <a:solidFill>
              <a:srgbClr val="000E4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97417" cy="4512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122712" y="1091992"/>
            <a:ext cx="11736778" cy="764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Data is accessible from one place but stays stored in</a:t>
            </a: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 silo systems.</a:t>
            </a:r>
          </a:p>
          <a:p>
            <a:pPr algn="l">
              <a:lnSpc>
                <a:spcPts val="5039"/>
              </a:lnSpc>
            </a:pP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 Problems</a:t>
            </a:r>
          </a:p>
          <a:p>
            <a:pPr algn="l">
              <a:lnSpc>
                <a:spcPts val="5039"/>
              </a:lnSpc>
            </a:pP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When you hear “lake house”, don’t think cozy </a:t>
            </a: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cabin, think private Italian villa on Lake Como.</a:t>
            </a:r>
          </a:p>
          <a:p>
            <a:pPr algn="l">
              <a:lnSpc>
                <a:spcPts val="5039"/>
              </a:lnSpc>
            </a:pP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Advantages</a:t>
            </a:r>
          </a:p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They’re really, really cool.</a:t>
            </a:r>
          </a:p>
          <a:p>
            <a:pPr algn="l">
              <a:lnSpc>
                <a:spcPts val="5039"/>
              </a:lnSpc>
            </a:pP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I’m just letting you know they’re out there.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9079" y="1282492"/>
            <a:ext cx="6441704" cy="781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723"/>
              </a:lnSpc>
              <a:spcBef>
                <a:spcPct val="0"/>
              </a:spcBef>
            </a:pPr>
            <a:r>
              <a:rPr lang="en-US" sz="5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Lake House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Grey contours vector topography. Geographic mountain topography vector illustration. Topographic pattern texture. Map on land vector terrain. Elevation graphic contour height lines. Topographic map"/>
          <p:cNvSpPr/>
          <p:nvPr/>
        </p:nvSpPr>
        <p:spPr>
          <a:xfrm flipH="false" flipV="false" rot="-10800000">
            <a:off x="0" y="-178239"/>
            <a:ext cx="18288000" cy="10888980"/>
          </a:xfrm>
          <a:custGeom>
            <a:avLst/>
            <a:gdLst/>
            <a:ahLst/>
            <a:cxnLst/>
            <a:rect r="r" b="b" t="t" l="l"/>
            <a:pathLst>
              <a:path h="10888980" w="18288000">
                <a:moveTo>
                  <a:pt x="0" y="0"/>
                </a:moveTo>
                <a:lnTo>
                  <a:pt x="18288000" y="0"/>
                </a:lnTo>
                <a:lnTo>
                  <a:pt x="18288000" y="10888980"/>
                </a:lnTo>
                <a:lnTo>
                  <a:pt x="0" y="1088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4200979"/>
            <a:ext cx="18288000" cy="6509762"/>
            <a:chOff x="0" y="0"/>
            <a:chExt cx="4816593" cy="17145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1714505"/>
            </a:xfrm>
            <a:custGeom>
              <a:avLst/>
              <a:gdLst/>
              <a:ahLst/>
              <a:cxnLst/>
              <a:rect r="r" b="b" t="t" l="l"/>
              <a:pathLst>
                <a:path h="171450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714505"/>
                  </a:lnTo>
                  <a:lnTo>
                    <a:pt x="0" y="1714505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1752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84555" y="3411880"/>
            <a:ext cx="3388048" cy="1854372"/>
            <a:chOff x="0" y="0"/>
            <a:chExt cx="3133810" cy="17152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1715220"/>
            </a:xfrm>
            <a:custGeom>
              <a:avLst/>
              <a:gdLst/>
              <a:ahLst/>
              <a:cxnLst/>
              <a:rect r="r" b="b" t="t" l="l"/>
              <a:pathLst>
                <a:path h="1715220" w="3133810">
                  <a:moveTo>
                    <a:pt x="3009350" y="1715220"/>
                  </a:moveTo>
                  <a:lnTo>
                    <a:pt x="124460" y="1715220"/>
                  </a:lnTo>
                  <a:cubicBezTo>
                    <a:pt x="55880" y="1715220"/>
                    <a:pt x="0" y="1659340"/>
                    <a:pt x="0" y="159076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590760"/>
                  </a:lnTo>
                  <a:cubicBezTo>
                    <a:pt x="3133810" y="1659340"/>
                    <a:pt x="3077930" y="1715220"/>
                    <a:pt x="3009350" y="1715220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2021039" y="402855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Silo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21039" y="6019634"/>
            <a:ext cx="15238261" cy="2354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6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Exporting .csv files with the data your need</a:t>
            </a:r>
          </a:p>
          <a:p>
            <a:pPr algn="l">
              <a:lnSpc>
                <a:spcPts val="4680"/>
              </a:lnSpc>
            </a:pPr>
            <a:r>
              <a:rPr lang="en-US" sz="36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Create Excel report</a:t>
            </a:r>
          </a:p>
          <a:p>
            <a:pPr algn="l">
              <a:lnSpc>
                <a:spcPts val="4680"/>
              </a:lnSpc>
            </a:pPr>
          </a:p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MyOnlineTrainingHub on YouTube - Power Query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Grey contours vector topography. Geographic mountain topography vector illustration. Topographic pattern texture. Map on land vector terrain. Elevation graphic contour height lines. Topographic map"/>
          <p:cNvSpPr/>
          <p:nvPr/>
        </p:nvSpPr>
        <p:spPr>
          <a:xfrm flipH="false" flipV="false" rot="-10800000">
            <a:off x="0" y="-178239"/>
            <a:ext cx="18288000" cy="10888980"/>
          </a:xfrm>
          <a:custGeom>
            <a:avLst/>
            <a:gdLst/>
            <a:ahLst/>
            <a:cxnLst/>
            <a:rect r="r" b="b" t="t" l="l"/>
            <a:pathLst>
              <a:path h="10888980" w="18288000">
                <a:moveTo>
                  <a:pt x="0" y="0"/>
                </a:moveTo>
                <a:lnTo>
                  <a:pt x="18288000" y="0"/>
                </a:lnTo>
                <a:lnTo>
                  <a:pt x="18288000" y="10888980"/>
                </a:lnTo>
                <a:lnTo>
                  <a:pt x="0" y="1088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4200979"/>
            <a:ext cx="18288000" cy="6509762"/>
            <a:chOff x="0" y="0"/>
            <a:chExt cx="4816593" cy="17145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1714505"/>
            </a:xfrm>
            <a:custGeom>
              <a:avLst/>
              <a:gdLst/>
              <a:ahLst/>
              <a:cxnLst/>
              <a:rect r="r" b="b" t="t" l="l"/>
              <a:pathLst>
                <a:path h="171450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714505"/>
                  </a:lnTo>
                  <a:lnTo>
                    <a:pt x="0" y="1714505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1752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84555" y="3411880"/>
            <a:ext cx="3388048" cy="1854372"/>
            <a:chOff x="0" y="0"/>
            <a:chExt cx="3133810" cy="17152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1715220"/>
            </a:xfrm>
            <a:custGeom>
              <a:avLst/>
              <a:gdLst/>
              <a:ahLst/>
              <a:cxnLst/>
              <a:rect r="r" b="b" t="t" l="l"/>
              <a:pathLst>
                <a:path h="1715220" w="3133810">
                  <a:moveTo>
                    <a:pt x="3009350" y="1715220"/>
                  </a:moveTo>
                  <a:lnTo>
                    <a:pt x="124460" y="1715220"/>
                  </a:lnTo>
                  <a:cubicBezTo>
                    <a:pt x="55880" y="1715220"/>
                    <a:pt x="0" y="1659340"/>
                    <a:pt x="0" y="159076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590760"/>
                  </a:lnTo>
                  <a:cubicBezTo>
                    <a:pt x="3133810" y="1659340"/>
                    <a:pt x="3077930" y="1715220"/>
                    <a:pt x="3009350" y="1715220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2021039" y="402855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Warehouse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21039" y="5668970"/>
            <a:ext cx="15238261" cy="353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6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Schedule .csv files and treat those as your “tables“</a:t>
            </a:r>
          </a:p>
          <a:p>
            <a:pPr algn="l">
              <a:lnSpc>
                <a:spcPts val="4680"/>
              </a:lnSpc>
            </a:pPr>
            <a:r>
              <a:rPr lang="en-US" sz="36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Expect to do a lot of clean up!</a:t>
            </a:r>
          </a:p>
          <a:p>
            <a:pPr algn="l">
              <a:lnSpc>
                <a:spcPts val="4680"/>
              </a:lnSpc>
            </a:pPr>
          </a:p>
          <a:p>
            <a:pPr algn="l">
              <a:lnSpc>
                <a:spcPts val="4680"/>
              </a:lnSpc>
            </a:pPr>
            <a:r>
              <a:rPr lang="en-US" sz="36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Use Excel Power Query and Data Model</a:t>
            </a:r>
          </a:p>
          <a:p>
            <a:pPr algn="l">
              <a:lnSpc>
                <a:spcPts val="4680"/>
              </a:lnSpc>
            </a:pPr>
          </a:p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MyOnlineTrainingHub on YouTube - Power Query &amp; Dashboard videos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Grey contours vector topography. Geographic mountain topography vector illustration. Topographic pattern texture. Map on land vector terrain. Elevation graphic contour height lines. Topographic map"/>
          <p:cNvSpPr/>
          <p:nvPr/>
        </p:nvSpPr>
        <p:spPr>
          <a:xfrm flipH="false" flipV="false" rot="-10800000">
            <a:off x="0" y="-178239"/>
            <a:ext cx="18288000" cy="10888980"/>
          </a:xfrm>
          <a:custGeom>
            <a:avLst/>
            <a:gdLst/>
            <a:ahLst/>
            <a:cxnLst/>
            <a:rect r="r" b="b" t="t" l="l"/>
            <a:pathLst>
              <a:path h="10888980" w="18288000">
                <a:moveTo>
                  <a:pt x="0" y="0"/>
                </a:moveTo>
                <a:lnTo>
                  <a:pt x="18288000" y="0"/>
                </a:lnTo>
                <a:lnTo>
                  <a:pt x="18288000" y="10888980"/>
                </a:lnTo>
                <a:lnTo>
                  <a:pt x="0" y="1088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4200979"/>
            <a:ext cx="18288000" cy="6509762"/>
            <a:chOff x="0" y="0"/>
            <a:chExt cx="4816593" cy="17145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1714505"/>
            </a:xfrm>
            <a:custGeom>
              <a:avLst/>
              <a:gdLst/>
              <a:ahLst/>
              <a:cxnLst/>
              <a:rect r="r" b="b" t="t" l="l"/>
              <a:pathLst>
                <a:path h="171450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714505"/>
                  </a:lnTo>
                  <a:lnTo>
                    <a:pt x="0" y="1714505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1752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84555" y="3411880"/>
            <a:ext cx="3388048" cy="1854372"/>
            <a:chOff x="0" y="0"/>
            <a:chExt cx="3133810" cy="17152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1715220"/>
            </a:xfrm>
            <a:custGeom>
              <a:avLst/>
              <a:gdLst/>
              <a:ahLst/>
              <a:cxnLst/>
              <a:rect r="r" b="b" t="t" l="l"/>
              <a:pathLst>
                <a:path h="1715220" w="3133810">
                  <a:moveTo>
                    <a:pt x="3009350" y="1715220"/>
                  </a:moveTo>
                  <a:lnTo>
                    <a:pt x="124460" y="1715220"/>
                  </a:lnTo>
                  <a:cubicBezTo>
                    <a:pt x="55880" y="1715220"/>
                    <a:pt x="0" y="1659340"/>
                    <a:pt x="0" y="159076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590760"/>
                  </a:lnTo>
                  <a:cubicBezTo>
                    <a:pt x="3133810" y="1659340"/>
                    <a:pt x="3077930" y="1715220"/>
                    <a:pt x="3009350" y="1715220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2021039" y="402855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Data Lake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21039" y="5941753"/>
            <a:ext cx="15238261" cy="2354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6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Schedule .csv files and treat those as your sources</a:t>
            </a:r>
          </a:p>
          <a:p>
            <a:pPr algn="l">
              <a:lnSpc>
                <a:spcPts val="4680"/>
              </a:lnSpc>
            </a:pPr>
            <a:r>
              <a:rPr lang="en-US" sz="36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Use Power BI (Power Query and DAX) to create a full Data Model</a:t>
            </a:r>
          </a:p>
          <a:p>
            <a:pPr algn="l">
              <a:lnSpc>
                <a:spcPts val="4680"/>
              </a:lnSpc>
            </a:pPr>
          </a:p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SQLBI, Guy in a Cube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2153685" y="0"/>
            <a:ext cx="20441685" cy="12171320"/>
          </a:xfrm>
          <a:custGeom>
            <a:avLst/>
            <a:gdLst/>
            <a:ahLst/>
            <a:cxnLst/>
            <a:rect r="r" b="b" t="t" l="l"/>
            <a:pathLst>
              <a:path h="12171320" w="20441685">
                <a:moveTo>
                  <a:pt x="0" y="0"/>
                </a:moveTo>
                <a:lnTo>
                  <a:pt x="20441685" y="0"/>
                </a:lnTo>
                <a:lnTo>
                  <a:pt x="20441685" y="12171320"/>
                </a:lnTo>
                <a:lnTo>
                  <a:pt x="0" y="12171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4200979"/>
            <a:ext cx="18288000" cy="3767891"/>
            <a:chOff x="0" y="0"/>
            <a:chExt cx="4816593" cy="99236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992366"/>
            </a:xfrm>
            <a:custGeom>
              <a:avLst/>
              <a:gdLst/>
              <a:ahLst/>
              <a:cxnLst/>
              <a:rect r="r" b="b" t="t" l="l"/>
              <a:pathLst>
                <a:path h="99236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92366"/>
                  </a:lnTo>
                  <a:lnTo>
                    <a:pt x="0" y="992366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1030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97320" y="2820675"/>
            <a:ext cx="3388048" cy="2760609"/>
            <a:chOff x="0" y="0"/>
            <a:chExt cx="3133810" cy="25534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202632" y="2820675"/>
            <a:ext cx="3388048" cy="2760609"/>
            <a:chOff x="0" y="0"/>
            <a:chExt cx="3133810" cy="255345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7449976" y="2820675"/>
            <a:ext cx="3388048" cy="2760609"/>
            <a:chOff x="0" y="0"/>
            <a:chExt cx="3133810" cy="255345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033805" y="4092771"/>
            <a:ext cx="2715079" cy="117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E5CC"/>
                </a:solidFill>
                <a:latin typeface="Roboto Slab"/>
                <a:ea typeface="Roboto Slab"/>
                <a:cs typeface="Roboto Slab"/>
                <a:sym typeface="Roboto Slab"/>
              </a:rPr>
              <a:t>Identify Needs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539117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Clean it Up!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86461" y="4092771"/>
            <a:ext cx="2715079" cy="117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Simplify Collection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97320" y="5923000"/>
            <a:ext cx="5829449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pc="-336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 Foundations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Grey contours vector topography. Geographic mountain topography vector illustration. Topographic pattern texture. Map on land vector terrain. Elevation graphic contour height lines. Topographic map"/>
          <p:cNvSpPr/>
          <p:nvPr/>
        </p:nvSpPr>
        <p:spPr>
          <a:xfrm flipH="false" flipV="true" rot="-10800000">
            <a:off x="0" y="-178239"/>
            <a:ext cx="18288000" cy="10888980"/>
          </a:xfrm>
          <a:custGeom>
            <a:avLst/>
            <a:gdLst/>
            <a:ahLst/>
            <a:cxnLst/>
            <a:rect r="r" b="b" t="t" l="l"/>
            <a:pathLst>
              <a:path h="10888980" w="18288000">
                <a:moveTo>
                  <a:pt x="0" y="10888980"/>
                </a:moveTo>
                <a:lnTo>
                  <a:pt x="18288000" y="10888980"/>
                </a:lnTo>
                <a:lnTo>
                  <a:pt x="18288000" y="0"/>
                </a:lnTo>
                <a:lnTo>
                  <a:pt x="0" y="0"/>
                </a:lnTo>
                <a:lnTo>
                  <a:pt x="0" y="1088898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4200979"/>
            <a:ext cx="18288000" cy="3767891"/>
            <a:chOff x="0" y="0"/>
            <a:chExt cx="4816593" cy="99236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992366"/>
            </a:xfrm>
            <a:custGeom>
              <a:avLst/>
              <a:gdLst/>
              <a:ahLst/>
              <a:cxnLst/>
              <a:rect r="r" b="b" t="t" l="l"/>
              <a:pathLst>
                <a:path h="99236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92366"/>
                  </a:lnTo>
                  <a:lnTo>
                    <a:pt x="0" y="992366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1030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97320" y="2820675"/>
            <a:ext cx="3388048" cy="2760609"/>
            <a:chOff x="0" y="0"/>
            <a:chExt cx="3133810" cy="25534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367528" y="2820675"/>
            <a:ext cx="3388048" cy="2760609"/>
            <a:chOff x="0" y="0"/>
            <a:chExt cx="3133810" cy="255345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202632" y="2820675"/>
            <a:ext cx="3388048" cy="2760609"/>
            <a:chOff x="0" y="0"/>
            <a:chExt cx="3133810" cy="255345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532424" y="2820675"/>
            <a:ext cx="3388048" cy="2760609"/>
            <a:chOff x="0" y="0"/>
            <a:chExt cx="3133810" cy="25534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021039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Purpose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91247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Place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526351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E5CC"/>
                </a:solidFill>
                <a:latin typeface="Roboto Slab"/>
                <a:ea typeface="Roboto Slab"/>
                <a:cs typeface="Roboto Slab"/>
                <a:sym typeface="Roboto Slab"/>
              </a:rPr>
              <a:t>Pace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56143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People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34040" y="6284047"/>
            <a:ext cx="14856640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00"/>
              </a:lnSpc>
            </a:pPr>
            <a:r>
              <a:rPr lang="en-US" sz="30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from Assembling Tomorrow</a:t>
            </a:r>
          </a:p>
          <a:p>
            <a:pPr algn="r" marL="0" indent="0" lvl="0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published by Stanford d.school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97320" y="5890071"/>
            <a:ext cx="6430119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pc="-336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Identify Needs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Grey contours vector topography. Geographic mountain topography vector illustration. Topographic pattern texture. Map on land vector terrain. Elevation graphic contour height lines. Topographic map"/>
          <p:cNvSpPr/>
          <p:nvPr/>
        </p:nvSpPr>
        <p:spPr>
          <a:xfrm flipH="false" flipV="true" rot="-10800000">
            <a:off x="0" y="-178239"/>
            <a:ext cx="18288000" cy="10888980"/>
          </a:xfrm>
          <a:custGeom>
            <a:avLst/>
            <a:gdLst/>
            <a:ahLst/>
            <a:cxnLst/>
            <a:rect r="r" b="b" t="t" l="l"/>
            <a:pathLst>
              <a:path h="10888980" w="18288000">
                <a:moveTo>
                  <a:pt x="0" y="10888980"/>
                </a:moveTo>
                <a:lnTo>
                  <a:pt x="18288000" y="10888980"/>
                </a:lnTo>
                <a:lnTo>
                  <a:pt x="18288000" y="0"/>
                </a:lnTo>
                <a:lnTo>
                  <a:pt x="0" y="0"/>
                </a:lnTo>
                <a:lnTo>
                  <a:pt x="0" y="1088898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4200979"/>
            <a:ext cx="18288000" cy="3767891"/>
            <a:chOff x="0" y="0"/>
            <a:chExt cx="4816593" cy="99236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992366"/>
            </a:xfrm>
            <a:custGeom>
              <a:avLst/>
              <a:gdLst/>
              <a:ahLst/>
              <a:cxnLst/>
              <a:rect r="r" b="b" t="t" l="l"/>
              <a:pathLst>
                <a:path h="99236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92366"/>
                  </a:lnTo>
                  <a:lnTo>
                    <a:pt x="0" y="992366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1030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97320" y="2820675"/>
            <a:ext cx="3388048" cy="2760609"/>
            <a:chOff x="0" y="0"/>
            <a:chExt cx="3133810" cy="25534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367528" y="2820675"/>
            <a:ext cx="3388048" cy="2760609"/>
            <a:chOff x="0" y="0"/>
            <a:chExt cx="3133810" cy="255345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202632" y="2820675"/>
            <a:ext cx="3388048" cy="2760609"/>
            <a:chOff x="0" y="0"/>
            <a:chExt cx="3133810" cy="255345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532424" y="2820675"/>
            <a:ext cx="3388048" cy="2760609"/>
            <a:chOff x="0" y="0"/>
            <a:chExt cx="3133810" cy="25534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021039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Consolidate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91247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Automate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526351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E5CC"/>
                </a:solidFill>
                <a:latin typeface="Roboto Slab"/>
                <a:ea typeface="Roboto Slab"/>
                <a:cs typeface="Roboto Slab"/>
                <a:sym typeface="Roboto Slab"/>
              </a:rPr>
              <a:t>Reduce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56143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Templates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97320" y="5923000"/>
            <a:ext cx="8448973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pc="-336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Simplify Collection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2153685" y="0"/>
            <a:ext cx="20441685" cy="12171320"/>
          </a:xfrm>
          <a:custGeom>
            <a:avLst/>
            <a:gdLst/>
            <a:ahLst/>
            <a:cxnLst/>
            <a:rect r="r" b="b" t="t" l="l"/>
            <a:pathLst>
              <a:path h="12171320" w="20441685">
                <a:moveTo>
                  <a:pt x="0" y="0"/>
                </a:moveTo>
                <a:lnTo>
                  <a:pt x="20441685" y="0"/>
                </a:lnTo>
                <a:lnTo>
                  <a:pt x="20441685" y="12171320"/>
                </a:lnTo>
                <a:lnTo>
                  <a:pt x="0" y="12171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4200979"/>
            <a:ext cx="18288000" cy="3767891"/>
            <a:chOff x="0" y="0"/>
            <a:chExt cx="4816593" cy="99236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992366"/>
            </a:xfrm>
            <a:custGeom>
              <a:avLst/>
              <a:gdLst/>
              <a:ahLst/>
              <a:cxnLst/>
              <a:rect r="r" b="b" t="t" l="l"/>
              <a:pathLst>
                <a:path h="99236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92366"/>
                  </a:lnTo>
                  <a:lnTo>
                    <a:pt x="0" y="992366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1030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97320" y="2820675"/>
            <a:ext cx="3388048" cy="2760609"/>
            <a:chOff x="0" y="0"/>
            <a:chExt cx="3133810" cy="25534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202632" y="2820675"/>
            <a:ext cx="3388048" cy="2760609"/>
            <a:chOff x="0" y="0"/>
            <a:chExt cx="3133810" cy="255345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7449976" y="2820675"/>
            <a:ext cx="3388048" cy="2760609"/>
            <a:chOff x="0" y="0"/>
            <a:chExt cx="3133810" cy="255345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033805" y="4092771"/>
            <a:ext cx="2715079" cy="117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Identify Needs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539117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E5CC"/>
                </a:solidFill>
                <a:latin typeface="Roboto Slab"/>
                <a:ea typeface="Roboto Slab"/>
                <a:cs typeface="Roboto Slab"/>
                <a:sym typeface="Roboto Slab"/>
              </a:rPr>
              <a:t>Clean it Up!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86461" y="4092771"/>
            <a:ext cx="2715079" cy="117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Simplify Collection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20527" y="5923000"/>
            <a:ext cx="5829449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pc="-336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 Foundations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Grey contours vector topography. Geographic mountain topography vector illustration. Topographic pattern texture. Map on land vector terrain. Elevation graphic contour height lines. Topographic map"/>
          <p:cNvSpPr/>
          <p:nvPr/>
        </p:nvSpPr>
        <p:spPr>
          <a:xfrm flipH="false" flipV="true" rot="-10800000">
            <a:off x="0" y="-178239"/>
            <a:ext cx="18288000" cy="10888980"/>
          </a:xfrm>
          <a:custGeom>
            <a:avLst/>
            <a:gdLst/>
            <a:ahLst/>
            <a:cxnLst/>
            <a:rect r="r" b="b" t="t" l="l"/>
            <a:pathLst>
              <a:path h="10888980" w="18288000">
                <a:moveTo>
                  <a:pt x="0" y="10888980"/>
                </a:moveTo>
                <a:lnTo>
                  <a:pt x="18288000" y="10888980"/>
                </a:lnTo>
                <a:lnTo>
                  <a:pt x="18288000" y="0"/>
                </a:lnTo>
                <a:lnTo>
                  <a:pt x="0" y="0"/>
                </a:lnTo>
                <a:lnTo>
                  <a:pt x="0" y="1088898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4200979"/>
            <a:ext cx="18288000" cy="3767891"/>
            <a:chOff x="0" y="0"/>
            <a:chExt cx="4816593" cy="99236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992366"/>
            </a:xfrm>
            <a:custGeom>
              <a:avLst/>
              <a:gdLst/>
              <a:ahLst/>
              <a:cxnLst/>
              <a:rect r="r" b="b" t="t" l="l"/>
              <a:pathLst>
                <a:path h="99236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92366"/>
                  </a:lnTo>
                  <a:lnTo>
                    <a:pt x="0" y="992366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1030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97320" y="2820675"/>
            <a:ext cx="3388048" cy="2760609"/>
            <a:chOff x="0" y="0"/>
            <a:chExt cx="3133810" cy="25534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367528" y="2820675"/>
            <a:ext cx="3388048" cy="2760609"/>
            <a:chOff x="0" y="0"/>
            <a:chExt cx="3133810" cy="255345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202632" y="2820675"/>
            <a:ext cx="3388048" cy="2760609"/>
            <a:chOff x="0" y="0"/>
            <a:chExt cx="3133810" cy="255345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532424" y="2820675"/>
            <a:ext cx="3388048" cy="2760609"/>
            <a:chOff x="0" y="0"/>
            <a:chExt cx="3133810" cy="25534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33810" cy="2553454"/>
            </a:xfrm>
            <a:custGeom>
              <a:avLst/>
              <a:gdLst/>
              <a:ahLst/>
              <a:cxnLst/>
              <a:rect r="r" b="b" t="t" l="l"/>
              <a:pathLst>
                <a:path h="2553454" w="3133810">
                  <a:moveTo>
                    <a:pt x="3009350" y="2553454"/>
                  </a:moveTo>
                  <a:lnTo>
                    <a:pt x="124460" y="2553454"/>
                  </a:lnTo>
                  <a:cubicBezTo>
                    <a:pt x="55880" y="2553454"/>
                    <a:pt x="0" y="2497574"/>
                    <a:pt x="0" y="24289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2428994"/>
                  </a:lnTo>
                  <a:cubicBezTo>
                    <a:pt x="3133810" y="2497574"/>
                    <a:pt x="3077930" y="2553454"/>
                    <a:pt x="3009350" y="2553454"/>
                  </a:cubicBezTo>
                  <a:close/>
                </a:path>
              </a:pathLst>
            </a:custGeom>
            <a:solidFill>
              <a:srgbClr val="000E44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021039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Validation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91247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Root Cause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526351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E5CC"/>
                </a:solidFill>
                <a:latin typeface="Roboto Slab"/>
                <a:ea typeface="Roboto Slab"/>
                <a:cs typeface="Roboto Slab"/>
                <a:sym typeface="Roboto Slab"/>
              </a:rPr>
              <a:t>Updates!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56143" y="4683321"/>
            <a:ext cx="2715079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Audits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97320" y="5923000"/>
            <a:ext cx="5052715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pc="-336">
                <a:solidFill>
                  <a:srgbClr val="000E44"/>
                </a:solidFill>
                <a:latin typeface="Roboto Slab"/>
                <a:ea typeface="Roboto Slab"/>
                <a:cs typeface="Roboto Slab"/>
                <a:sym typeface="Roboto Slab"/>
              </a:rPr>
              <a:t>Clean it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DAGOiK4b8qU</dc:identifier>
  <dcterms:modified xsi:type="dcterms:W3CDTF">2011-08-01T06:04:30Z</dcterms:modified>
  <cp:revision>1</cp:revision>
  <dc:title>Charting a Course with Data</dc:title>
</cp:coreProperties>
</file>